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embeddedFontLst>
    <p:embeddedFont>
      <p:font typeface="Nuni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font" Target="fonts/Nunito-bold.fntdata"/><Relationship Id="rId10" Type="http://schemas.openxmlformats.org/officeDocument/2006/relationships/slide" Target="slides/slide6.xml"/><Relationship Id="rId21" Type="http://schemas.openxmlformats.org/officeDocument/2006/relationships/font" Target="fonts/Nunito-regular.fntdata"/><Relationship Id="rId13" Type="http://schemas.openxmlformats.org/officeDocument/2006/relationships/slide" Target="slides/slide9.xml"/><Relationship Id="rId24" Type="http://schemas.openxmlformats.org/officeDocument/2006/relationships/font" Target="fonts/Nunito-boldItalic.fntdata"/><Relationship Id="rId12" Type="http://schemas.openxmlformats.org/officeDocument/2006/relationships/slide" Target="slides/slide8.xml"/><Relationship Id="rId23" Type="http://schemas.openxmlformats.org/officeDocument/2006/relationships/font" Target="fonts/Nunito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buildingmovement.org" TargetMode="External"/><Relationship Id="rId3" Type="http://schemas.openxmlformats.org/officeDocument/2006/relationships/hyperlink" Target="http://www.racetolead.org" TargetMode="Externa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financial.thomsonreuters.com/content/dam/openweb/documents/pdf/financial/analysis-of-board-diversity.pdf" TargetMode="External"/><Relationship Id="rId3" Type="http://schemas.openxmlformats.org/officeDocument/2006/relationships/hyperlink" Target="http://www.catalyst.org/media/companies-more-women-board-directors-experience-higher-financial-performance-according-latest" TargetMode="External"/><Relationship Id="rId4" Type="http://schemas.openxmlformats.org/officeDocument/2006/relationships/hyperlink" Target="https://www.scientificamerican.com/article/how-diversity-makes-us-smarter/" TargetMode="Externa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343e33dca7_0_6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343e33dca7_0_6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www.buildingmovement.org</a:t>
            </a:r>
            <a:r>
              <a:rPr lang="en"/>
              <a:t>  and </a:t>
            </a:r>
            <a:r>
              <a:rPr lang="en" u="sng">
                <a:solidFill>
                  <a:schemeClr val="hlink"/>
                </a:solidFill>
                <a:hlinkClick r:id="rId3"/>
              </a:rPr>
              <a:t>www.racetolead.org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344890b15a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344890b15a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343e33dca7_0_6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343e33dca7_0_6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343e33dca7_0_6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343e33dca7_0_6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343e33dca7_0_7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343e33dca7_0_7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43e33dca7_0_7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43e33dca7_0_7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344890b15a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344890b15a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43e33dca7_0_5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43e33dca7_0_5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First national study in 1994. The report is quite comprehensive in addressing these 4 important categories on nonprofit governance, but we are primarily focusing on the 1st category - board composition as it relates to diversity and inclusion. A reminder that we are in the middle of our Governance 101 series which goes into depth on all 4 of these areas, and have been well-attended and received by affiliate leaders.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43e33dca7_0_5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43e33dca7_0_5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Reports from </a:t>
            </a:r>
            <a:r>
              <a:rPr lang="en" u="sng">
                <a:solidFill>
                  <a:schemeClr val="hlink"/>
                </a:solidFill>
                <a:hlinkClick r:id="rId2"/>
              </a:rPr>
              <a:t>Thomson Reuters</a:t>
            </a:r>
            <a:r>
              <a:rPr lang="en"/>
              <a:t> and</a:t>
            </a:r>
            <a:r>
              <a:rPr lang="en" u="sng">
                <a:solidFill>
                  <a:schemeClr val="hlink"/>
                </a:solidFill>
                <a:hlinkClick r:id="rId3"/>
              </a:rPr>
              <a:t> Catalys</a:t>
            </a:r>
            <a:r>
              <a:rPr lang="en"/>
              <a:t>t, BoardSource, </a:t>
            </a:r>
            <a:r>
              <a:rPr lang="en" u="sng">
                <a:solidFill>
                  <a:schemeClr val="hlink"/>
                </a:solidFill>
                <a:hlinkClick r:id="rId4"/>
              </a:rPr>
              <a:t>Scientific American 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43e33dca7_0_6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343e33dca7_0_6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43e33dca7_0_6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43e33dca7_0_6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343e33dca7_0_6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343e33dca7_0_6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43e33dca7_0_6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343e33dca7_0_6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343e33dca7_0_6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343e33dca7_0_6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43e33dca7_0_6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43e33dca7_0_6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Sean Thomas-Breitfeld and Frances Kunreuther, An initiative of Building Movement Project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Leading with Intent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Race to Lead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 of Findings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Affiliate Leadership Webinar: May 2018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2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Race to Lead</a:t>
            </a:r>
            <a:endParaRPr/>
          </a:p>
        </p:txBody>
      </p:sp>
      <p:sp>
        <p:nvSpPr>
          <p:cNvPr id="188" name="Google Shape;188;p22"/>
          <p:cNvSpPr txBox="1"/>
          <p:nvPr>
            <p:ph idx="1" type="body"/>
          </p:nvPr>
        </p:nvSpPr>
        <p:spPr>
          <a:xfrm>
            <a:off x="819150" y="1380025"/>
            <a:ext cx="7505700" cy="305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The Building Movement Project conducted a </a:t>
            </a:r>
            <a:r>
              <a:rPr lang="en" sz="1800"/>
              <a:t>Nonprofits, </a:t>
            </a:r>
            <a:r>
              <a:rPr lang="en" sz="1800"/>
              <a:t>Leadership</a:t>
            </a:r>
            <a:r>
              <a:rPr lang="en" sz="1800"/>
              <a:t>, and Race survey with funding by the Annie E. Casey Foundation in 2016.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First in a series to be </a:t>
            </a:r>
            <a:r>
              <a:rPr lang="en" sz="1800"/>
              <a:t>released</a:t>
            </a:r>
            <a:r>
              <a:rPr lang="en" sz="1800"/>
              <a:t> over the next two years comparing people of color and white respondents’ background, aspirations to be leaders, training, and attitudes towards leadership.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4,385 responses collected over a three month timeframe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Online survey distributed by 15 partner </a:t>
            </a:r>
            <a:r>
              <a:rPr lang="en" sz="1800"/>
              <a:t>organizations</a:t>
            </a:r>
            <a:r>
              <a:rPr lang="en" sz="1800"/>
              <a:t>/nonprofit “influencers”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Findings</a:t>
            </a:r>
            <a:endParaRPr/>
          </a:p>
        </p:txBody>
      </p:sp>
      <p:sp>
        <p:nvSpPr>
          <p:cNvPr id="194" name="Google Shape;194;p23"/>
          <p:cNvSpPr txBox="1"/>
          <p:nvPr>
            <p:ph idx="1" type="body"/>
          </p:nvPr>
        </p:nvSpPr>
        <p:spPr>
          <a:xfrm>
            <a:off x="819150" y="1959425"/>
            <a:ext cx="7087500" cy="247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It’s NOT about differences in background or qualifications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It’s NOT about lack of aspirations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It’s NOT about skills and preparation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It IS an uneven playing field - it IS the system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195" name="Google Shape;19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91300" y="720375"/>
            <a:ext cx="1903676" cy="846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Call to Action</a:t>
            </a:r>
            <a:endParaRPr/>
          </a:p>
        </p:txBody>
      </p:sp>
      <p:sp>
        <p:nvSpPr>
          <p:cNvPr id="201" name="Google Shape;201;p24"/>
          <p:cNvSpPr txBox="1"/>
          <p:nvPr>
            <p:ph idx="1" type="body"/>
          </p:nvPr>
        </p:nvSpPr>
        <p:spPr>
          <a:xfrm>
            <a:off x="555150" y="1692300"/>
            <a:ext cx="3950100" cy="27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Rewrite the Story</a:t>
            </a:r>
            <a:endParaRPr b="1" sz="18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Change the narrative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Start with bold leadership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Support from funders and associations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02" name="Google Shape;202;p24"/>
          <p:cNvSpPr txBox="1"/>
          <p:nvPr>
            <p:ph idx="2" type="body"/>
          </p:nvPr>
        </p:nvSpPr>
        <p:spPr>
          <a:xfrm>
            <a:off x="4284775" y="1085050"/>
            <a:ext cx="4040100" cy="335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Address Systems Barriers</a:t>
            </a:r>
            <a:endParaRPr b="1" sz="18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Implement race conscious organizational practices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Institute trainings and hiring standards for boards of directors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Institute race and race equity into leadership development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Create systems of support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Change p</a:t>
            </a:r>
            <a:r>
              <a:rPr lang="en" sz="1800"/>
              <a:t>hilanthropic</a:t>
            </a:r>
            <a:r>
              <a:rPr lang="en" sz="1800"/>
              <a:t> practices to increase access for people of color</a:t>
            </a:r>
            <a:endParaRPr sz="1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Indicators of Progress</a:t>
            </a:r>
            <a:endParaRPr/>
          </a:p>
        </p:txBody>
      </p:sp>
      <p:sp>
        <p:nvSpPr>
          <p:cNvPr id="208" name="Google Shape;208;p25"/>
          <p:cNvSpPr txBox="1"/>
          <p:nvPr>
            <p:ph idx="1" type="body"/>
          </p:nvPr>
        </p:nvSpPr>
        <p:spPr>
          <a:xfrm>
            <a:off x="555150" y="1692300"/>
            <a:ext cx="6621300" cy="27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Measure results and make them public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Identify track record of recruiters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Increase the race conscious consultant pool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Track the investments</a:t>
            </a:r>
            <a:endParaRPr sz="1800"/>
          </a:p>
        </p:txBody>
      </p:sp>
      <p:pic>
        <p:nvPicPr>
          <p:cNvPr id="209" name="Google Shape;20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76300" y="491525"/>
            <a:ext cx="1662751" cy="1662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Found few differences in the background/qualifications between people of color and white respondents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People of color are more interested in becoming a nonprofit leader than their white counterparts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The problem is not whether people of color are willing and able to be leaders, but that those governing nonprofit organizations are not finding or hiring leaders of color</a:t>
            </a:r>
            <a:endParaRPr sz="1800"/>
          </a:p>
          <a:p>
            <a:pPr indent="-342900" lvl="8" marL="4114800" rtl="0" algn="l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Resulting in…...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15" name="Google Shape;215;p2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 of Key Findings</a:t>
            </a:r>
            <a:endParaRPr/>
          </a:p>
        </p:txBody>
      </p:sp>
      <p:pic>
        <p:nvPicPr>
          <p:cNvPr id="216" name="Google Shape;21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9600" y="899863"/>
            <a:ext cx="1903676" cy="846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7"/>
          <p:cNvSpPr txBox="1"/>
          <p:nvPr>
            <p:ph idx="4294967295" type="body"/>
          </p:nvPr>
        </p:nvSpPr>
        <p:spPr>
          <a:xfrm>
            <a:off x="555150" y="1692300"/>
            <a:ext cx="7567200" cy="274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i="1" lang="en" sz="2400"/>
              <a:t>The nonprofit sector should focus on systems change work to ensure its policies, practices, and culture are aligned with the values of diversity, inclusion, and equity with measurable results.</a:t>
            </a:r>
            <a:endParaRPr i="1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Explore and define your organization's values as it relates to diversity, inclusion, and equity…...suggested questions for board discussion.</a:t>
            </a:r>
            <a:endParaRPr/>
          </a:p>
        </p:txBody>
      </p:sp>
      <p:sp>
        <p:nvSpPr>
          <p:cNvPr id="227" name="Google Shape;227;p28"/>
          <p:cNvSpPr txBox="1"/>
          <p:nvPr>
            <p:ph idx="1" type="body"/>
          </p:nvPr>
        </p:nvSpPr>
        <p:spPr>
          <a:xfrm>
            <a:off x="819150" y="1865525"/>
            <a:ext cx="7505700" cy="257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Is our organization’s reputation being negatively (or positively) impacted by our board’s current composition vis-a-vis diversity?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How well are we cultivating a deeper understanding of the community/communities we serve and bringing their perspectives, needs, feedback, and priorities into our strategic discussions?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If we were to make a deeper commitment to diversity, inclusion, and equity, what would that mean for our mission, our work, and the people we serve?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Leading with Intent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2017 National Index of Nonprofit Board Practices</a:t>
            </a:r>
            <a:endParaRPr sz="2400"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854075"/>
            <a:ext cx="7505700" cy="25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BoardSource surveyed </a:t>
            </a:r>
            <a:r>
              <a:rPr lang="en" sz="1800"/>
              <a:t>1,300 nonprofit organizations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1,700 responses from leadership (CEO, Board Chair, Board Member)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Four Categories</a:t>
            </a:r>
            <a:endParaRPr sz="18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People: Board Composition and Structure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Culture: Leadership Culture and Dynamics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Work: Board Responsibility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Impact: Perceptions of the Board’s Impact on </a:t>
            </a:r>
            <a:r>
              <a:rPr lang="en" sz="1800"/>
              <a:t>Organizational</a:t>
            </a:r>
            <a:r>
              <a:rPr lang="en" sz="1800"/>
              <a:t> Performance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 Reported Challenge</a:t>
            </a:r>
            <a:endParaRPr/>
          </a:p>
        </p:txBody>
      </p:sp>
      <p:sp>
        <p:nvSpPr>
          <p:cNvPr id="141" name="Google Shape;141;p15"/>
          <p:cNvSpPr txBox="1"/>
          <p:nvPr>
            <p:ph idx="1" type="body"/>
          </p:nvPr>
        </p:nvSpPr>
        <p:spPr>
          <a:xfrm>
            <a:off x="819150" y="1800200"/>
            <a:ext cx="7505700" cy="263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Recent BoardSource survey - most nonprofit leaders express concern over the lack of diversity among board leadership, yet ⅕ have no plans to incorporate diverse demographics in their board recruitment 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Yet recent research finds; </a:t>
            </a:r>
            <a:endParaRPr sz="18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The greater a board’s diversity the better the organization performs as a whole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Diverse boards are more innovative and better at solving complex problems 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142" name="Google Shape;14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6425" y="382075"/>
            <a:ext cx="2014524" cy="1343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Focus on Composition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Related to Diversity and Inclusion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Findings</a:t>
            </a:r>
            <a:endParaRPr/>
          </a:p>
        </p:txBody>
      </p:sp>
      <p:sp>
        <p:nvSpPr>
          <p:cNvPr id="153" name="Google Shape;153;p17"/>
          <p:cNvSpPr txBox="1"/>
          <p:nvPr>
            <p:ph idx="1" type="body"/>
          </p:nvPr>
        </p:nvSpPr>
        <p:spPr>
          <a:xfrm>
            <a:off x="819150" y="1566450"/>
            <a:ext cx="3686100" cy="287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What They Found</a:t>
            </a:r>
            <a:endParaRPr b="1" sz="18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Boards are no more diverse than they were two years ago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Board chairs and chief executives disagree on whether their boards have enough racial and ethnic diversity</a:t>
            </a:r>
            <a:endParaRPr sz="1800"/>
          </a:p>
        </p:txBody>
      </p:sp>
      <p:sp>
        <p:nvSpPr>
          <p:cNvPr id="154" name="Google Shape;154;p17"/>
          <p:cNvSpPr txBox="1"/>
          <p:nvPr>
            <p:ph idx="2" type="body"/>
          </p:nvPr>
        </p:nvSpPr>
        <p:spPr>
          <a:xfrm>
            <a:off x="4638750" y="1566450"/>
            <a:ext cx="3686100" cy="29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Why it Matters</a:t>
            </a:r>
            <a:endParaRPr b="1" sz="18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 board’s composition impacts how it leads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Board members need to understand the impact that a lack of racial and ethnic diversity may be having on their organization</a:t>
            </a:r>
            <a:endParaRPr sz="1800"/>
          </a:p>
        </p:txBody>
      </p:sp>
      <p:pic>
        <p:nvPicPr>
          <p:cNvPr id="155" name="Google Shape;15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9963" y="720375"/>
            <a:ext cx="1903676" cy="846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Findings</a:t>
            </a:r>
            <a:endParaRPr/>
          </a:p>
        </p:txBody>
      </p:sp>
      <p:sp>
        <p:nvSpPr>
          <p:cNvPr id="161" name="Google Shape;161;p18"/>
          <p:cNvSpPr txBox="1"/>
          <p:nvPr>
            <p:ph idx="1" type="body"/>
          </p:nvPr>
        </p:nvSpPr>
        <p:spPr>
          <a:xfrm>
            <a:off x="819150" y="1566450"/>
            <a:ext cx="3686100" cy="287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What They Found</a:t>
            </a:r>
            <a:endParaRPr b="1" sz="18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Actions speak louder than words when it comes to board diversity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Values matter when it comes to recruiting for greater diversity on boards</a:t>
            </a:r>
            <a:endParaRPr sz="1800"/>
          </a:p>
        </p:txBody>
      </p:sp>
      <p:sp>
        <p:nvSpPr>
          <p:cNvPr id="162" name="Google Shape;162;p18"/>
          <p:cNvSpPr txBox="1"/>
          <p:nvPr>
            <p:ph idx="2" type="body"/>
          </p:nvPr>
        </p:nvSpPr>
        <p:spPr>
          <a:xfrm>
            <a:off x="4638750" y="1566450"/>
            <a:ext cx="3686100" cy="29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Why it Matters</a:t>
            </a:r>
            <a:endParaRPr b="1" sz="18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Board’s will not become more diverse without changes in their board recruitment practices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 board’s composition is a reflection of its values</a:t>
            </a:r>
            <a:endParaRPr sz="1800"/>
          </a:p>
        </p:txBody>
      </p:sp>
      <p:pic>
        <p:nvPicPr>
          <p:cNvPr id="163" name="Google Shape;16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2075" y="720375"/>
            <a:ext cx="1903676" cy="846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Opportunities for Reflection</a:t>
            </a:r>
            <a:endParaRPr/>
          </a:p>
        </p:txBody>
      </p:sp>
      <p:sp>
        <p:nvSpPr>
          <p:cNvPr id="169" name="Google Shape;169;p19"/>
          <p:cNvSpPr txBox="1"/>
          <p:nvPr>
            <p:ph idx="1" type="body"/>
          </p:nvPr>
        </p:nvSpPr>
        <p:spPr>
          <a:xfrm>
            <a:off x="819150" y="1876175"/>
            <a:ext cx="7505700" cy="256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Help your board cultivate a deeper understanding of your organization’s work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Create opportunities to build your board’s comfort with an engagement in providing leadership outside of the boardroom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Expl</a:t>
            </a:r>
            <a:r>
              <a:rPr lang="en" sz="1800"/>
              <a:t>ore and define your organization's values as it relates to diversity, inclusion, and equity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Check in regularly on how well your board understands - and is fulfilling - its roles and responsibilities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Invest in the board’s culture</a:t>
            </a:r>
            <a:endParaRPr sz="1800"/>
          </a:p>
        </p:txBody>
      </p:sp>
      <p:pic>
        <p:nvPicPr>
          <p:cNvPr id="170" name="Google Shape;17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49750" y="359800"/>
            <a:ext cx="2275098" cy="151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Explore and define your organization's values as it relates to diversity, inclusion, and equity…...suggested questions for board discussion.</a:t>
            </a:r>
            <a:endParaRPr/>
          </a:p>
        </p:txBody>
      </p:sp>
      <p:sp>
        <p:nvSpPr>
          <p:cNvPr id="176" name="Google Shape;176;p20"/>
          <p:cNvSpPr txBox="1"/>
          <p:nvPr>
            <p:ph idx="1" type="body"/>
          </p:nvPr>
        </p:nvSpPr>
        <p:spPr>
          <a:xfrm>
            <a:off x="819150" y="1865525"/>
            <a:ext cx="7505700" cy="257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Is our organization’s reputation being negatively (or positively) impacted by our board’s current composition vis-a-vis diversity?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How well are we cultivating a deeper understanding of the community/communities we serve and bringing their perspectives, needs, feedback, and priorities into our strategic discussions?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If we were to make a deeper commitment to diversity, inclusion, and equity, what would that mean for our mission, our work, and the people we serve?</a:t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1"/>
          <p:cNvSpPr txBox="1"/>
          <p:nvPr>
            <p:ph type="title"/>
          </p:nvPr>
        </p:nvSpPr>
        <p:spPr>
          <a:xfrm>
            <a:off x="1883259" y="14406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Race to Lead: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Confronting the Nonprofit Racial Leadership Gap</a:t>
            </a:r>
            <a:endParaRPr/>
          </a:p>
        </p:txBody>
      </p:sp>
      <p:sp>
        <p:nvSpPr>
          <p:cNvPr id="182" name="Google Shape;182;p21"/>
          <p:cNvSpPr txBox="1"/>
          <p:nvPr/>
        </p:nvSpPr>
        <p:spPr>
          <a:xfrm>
            <a:off x="532575" y="3243650"/>
            <a:ext cx="5667300" cy="8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The nonprofit sector is experiencing a racial leadership gap. To increase the number of people of color leaders, those who oversee organizations need to recognize and take responsibility for addressing this gap.</a:t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